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6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92" r:id="rId4"/>
    <p:sldId id="258" r:id="rId5"/>
    <p:sldId id="293" r:id="rId6"/>
    <p:sldId id="260" r:id="rId7"/>
    <p:sldId id="262" r:id="rId8"/>
    <p:sldId id="264" r:id="rId9"/>
  </p:sldIdLst>
  <p:sldSz cx="9144000" cy="6858000" type="screen4x3"/>
  <p:notesSz cx="6858000" cy="9144000"/>
  <p:defaultTextStyle>
    <a:defPPr>
      <a:defRPr lang="en-US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412" autoAdjust="0"/>
    <p:restoredTop sz="94660" autoAdjust="0"/>
  </p:normalViewPr>
  <p:slideViewPr>
    <p:cSldViewPr>
      <p:cViewPr varScale="1">
        <p:scale>
          <a:sx n="92" d="100"/>
          <a:sy n="92" d="100"/>
        </p:scale>
        <p:origin x="-93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-114" y="180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28575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fld id="{FC4A48B1-5DEC-44BA-A863-6216601E561C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1288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0">
              <a:defRPr sz="1200"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noProof="0" smtClean="0"/>
              <a:t>انقر لتحرير أنماط النص الرئيسي</a:t>
            </a:r>
          </a:p>
          <a:p>
            <a:pPr lvl="1"/>
            <a:r>
              <a:rPr lang="ar-SA" noProof="0" smtClean="0"/>
              <a:t>المستوى الثاني</a:t>
            </a:r>
          </a:p>
          <a:p>
            <a:pPr lvl="2"/>
            <a:r>
              <a:rPr lang="ar-SA" noProof="0" smtClean="0"/>
              <a:t>المستوى الثالث</a:t>
            </a:r>
          </a:p>
          <a:p>
            <a:pPr lvl="3"/>
            <a:r>
              <a:rPr lang="ar-SA" noProof="0" smtClean="0"/>
              <a:t>المستوى الرابع</a:t>
            </a:r>
          </a:p>
          <a:p>
            <a:pPr lvl="4"/>
            <a:r>
              <a:rPr lang="ar-SA" noProof="0" smtClean="0"/>
              <a:t>المستوى الخامس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200"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cs typeface="Times New Roman" pitchFamily="18" charset="0"/>
              </a:defRPr>
            </a:lvl1pPr>
          </a:lstStyle>
          <a:p>
            <a:pPr>
              <a:defRPr/>
            </a:pPr>
            <a:fld id="{A4533E1F-F440-4CEC-9564-AD166FFFF532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3607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/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6D55F-9B46-4F42-934C-05C4E0172365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674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39CC2-08B4-49F7-A92D-D9081404A593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185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B4A171-7C5B-4EFE-AF6D-5B1358DD5B5C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341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ABFC3-F02B-4BF4-A36F-1363A519A4ED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27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6"/>
          <p:cNvSpPr/>
          <p:nvPr/>
        </p:nvSpPr>
        <p:spPr>
          <a:xfrm>
            <a:off x="4495800" y="3924300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val 7"/>
          <p:cNvSpPr/>
          <p:nvPr/>
        </p:nvSpPr>
        <p:spPr>
          <a:xfrm>
            <a:off x="4695825" y="3924300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val 8"/>
          <p:cNvSpPr/>
          <p:nvPr/>
        </p:nvSpPr>
        <p:spPr>
          <a:xfrm>
            <a:off x="4297363" y="3924300"/>
            <a:ext cx="84137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29B124-C7FC-41E4-8E09-682F87A23CE8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080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 smtClean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3C2299-1EB8-48F8-B68E-AB60E18859B9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418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11E1B5-20EC-4E01-861E-CDCDEE620071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755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D8653E-8DC5-4EA6-9557-165BEFE42237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155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1A9C68-6624-4D67-9610-FF3244210026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024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8EE2B3-15DC-4EB9-92B6-968679B9D1BF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852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 smtClean="0"/>
              <a:t>انقر فوق الأيقونة لإضافة صورة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EA791-73E0-4771-A916-3043BBE07980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673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fld id="{E6461283-1C9D-4E57-895F-49D03098E7AA}" type="slidenum">
              <a:rPr lang="ar-EG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8200" y="6499225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69913" y="6499225"/>
            <a:ext cx="84137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83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xStyles>
    <p:titleStyle>
      <a:lvl1pPr algn="ctr" rtl="1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Arial" pitchFamily="34" charset="0"/>
        </a:defRPr>
      </a:lvl1pPr>
      <a:lvl2pPr algn="ctr" rtl="1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  <a:cs typeface="Arial" pitchFamily="34" charset="0"/>
        </a:defRPr>
      </a:lvl2pPr>
      <a:lvl3pPr algn="ctr" rtl="1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  <a:cs typeface="Arial" pitchFamily="34" charset="0"/>
        </a:defRPr>
      </a:lvl3pPr>
      <a:lvl4pPr algn="ctr" rtl="1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  <a:cs typeface="Arial" pitchFamily="34" charset="0"/>
        </a:defRPr>
      </a:lvl4pPr>
      <a:lvl5pPr algn="ctr" rtl="1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  <a:cs typeface="Arial" pitchFamily="34" charset="0"/>
        </a:defRPr>
      </a:lvl5pPr>
      <a:lvl6pPr marL="457200" algn="ctr" rtl="1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  <a:cs typeface="Arial" pitchFamily="34" charset="0"/>
        </a:defRPr>
      </a:lvl6pPr>
      <a:lvl7pPr marL="914400" algn="ctr" rtl="1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  <a:cs typeface="Arial" pitchFamily="34" charset="0"/>
        </a:defRPr>
      </a:lvl7pPr>
      <a:lvl8pPr marL="1371600" algn="ctr" rtl="1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  <a:cs typeface="Arial" pitchFamily="34" charset="0"/>
        </a:defRPr>
      </a:lvl8pPr>
      <a:lvl9pPr marL="1828800" algn="ctr" rtl="1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rgbClr val="7F7F7F"/>
          </a:solidFill>
          <a:latin typeface="+mj-lt"/>
          <a:ea typeface="+mn-ea"/>
          <a:cs typeface="Arial" pitchFamily="34" charset="0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Arial" pitchFamily="34" charset="0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600" kern="1200">
          <a:solidFill>
            <a:srgbClr val="7F7F7F"/>
          </a:solidFill>
          <a:latin typeface="+mj-lt"/>
          <a:ea typeface="+mn-ea"/>
          <a:cs typeface="Arial" pitchFamily="34" charset="0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Arial" pitchFamily="34" charset="0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600" kern="1200">
          <a:solidFill>
            <a:srgbClr val="7F7F7F"/>
          </a:solidFill>
          <a:latin typeface="+mj-lt"/>
          <a:ea typeface="+mn-ea"/>
          <a:cs typeface="Arial" pitchFamily="34" charset="0"/>
        </a:defRPr>
      </a:lvl5pPr>
      <a:lvl6pPr marL="2514600" indent="-228600" algn="r" defTabSz="914400" rtl="1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441325"/>
            <a:ext cx="8388350" cy="58674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sz="1600" b="1" dirty="0" smtClean="0">
              <a:cs typeface="+mj-cs"/>
            </a:endParaRPr>
          </a:p>
        </p:txBody>
      </p:sp>
      <p:pic>
        <p:nvPicPr>
          <p:cNvPr id="3075" name="Picture 3" descr="D:\منهج دراسي الفرقة الثانية\تيرم تاني\IMG-20200318-WA001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225425"/>
            <a:ext cx="8785225" cy="616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28600"/>
            <a:ext cx="7924800" cy="6172200"/>
          </a:xfrm>
        </p:spPr>
        <p:txBody>
          <a:bodyPr rtlCol="0">
            <a:normAutofit/>
          </a:bodyPr>
          <a:lstStyle/>
          <a:p>
            <a:pPr algn="just" eaLnBrk="1" fontAlgn="auto" hangingPunct="1">
              <a:lnSpc>
                <a:spcPct val="115000"/>
              </a:lnSpc>
              <a:spcAft>
                <a:spcPts val="0"/>
              </a:spcAft>
              <a:defRPr/>
            </a:pPr>
            <a:r>
              <a:rPr lang="ar-EG" sz="2800" b="1" dirty="0" smtClean="0">
                <a:solidFill>
                  <a:schemeClr val="tx1"/>
                </a:solidFill>
                <a:latin typeface="Calibri"/>
                <a:ea typeface="Calibri"/>
                <a:cs typeface="Simplified Arabic"/>
              </a:rPr>
              <a:t>الحكومة الالكترونية:</a:t>
            </a:r>
            <a:endParaRPr lang="en-US" sz="1600" b="1" dirty="0" smtClean="0">
              <a:solidFill>
                <a:schemeClr val="tx1"/>
              </a:solidFill>
              <a:latin typeface="Calibri"/>
              <a:ea typeface="Calibri"/>
              <a:cs typeface="Arial"/>
            </a:endParaRPr>
          </a:p>
          <a:p>
            <a:pPr algn="just" eaLnBrk="1" fontAlgn="auto" hangingPunct="1">
              <a:lnSpc>
                <a:spcPct val="115000"/>
              </a:lnSpc>
              <a:spcAft>
                <a:spcPts val="0"/>
              </a:spcAft>
              <a:buFont typeface="Simplified Arabic"/>
              <a:buChar char="-"/>
              <a:defRPr/>
            </a:pPr>
            <a:r>
              <a:rPr lang="ar-EG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ea typeface="Calibri"/>
                <a:cs typeface="Simplified Arabic"/>
              </a:rPr>
              <a:t> التعريف.         - النشأة.</a:t>
            </a:r>
            <a:endParaRPr lang="en-US" sz="1600" b="1" dirty="0" smtClean="0">
              <a:solidFill>
                <a:schemeClr val="tx2">
                  <a:lumMod val="60000"/>
                  <a:lumOff val="40000"/>
                </a:schemeClr>
              </a:solidFill>
              <a:latin typeface="Calibri"/>
              <a:ea typeface="Calibri"/>
              <a:cs typeface="Arial"/>
            </a:endParaRPr>
          </a:p>
          <a:p>
            <a:pPr algn="just" eaLnBrk="1" fontAlgn="auto" hangingPunct="1">
              <a:lnSpc>
                <a:spcPct val="115000"/>
              </a:lnSpc>
              <a:spcAft>
                <a:spcPts val="0"/>
              </a:spcAft>
              <a:buFont typeface="Simplified Arabic"/>
              <a:buChar char="-"/>
              <a:defRPr/>
            </a:pPr>
            <a:r>
              <a:rPr lang="ar-EG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ea typeface="Calibri"/>
                <a:cs typeface="Simplified Arabic"/>
              </a:rPr>
              <a:t>الاهداف .         - المزايا العائدة.</a:t>
            </a:r>
            <a:endParaRPr lang="en-US" sz="1600" b="1" dirty="0" smtClean="0">
              <a:solidFill>
                <a:schemeClr val="tx2">
                  <a:lumMod val="60000"/>
                  <a:lumOff val="40000"/>
                </a:schemeClr>
              </a:solidFill>
              <a:latin typeface="Calibri"/>
              <a:ea typeface="Calibri"/>
              <a:cs typeface="Arial"/>
            </a:endParaRPr>
          </a:p>
          <a:p>
            <a:pPr algn="just" eaLnBrk="1" fontAlgn="auto" hangingPunct="1">
              <a:lnSpc>
                <a:spcPct val="115000"/>
              </a:lnSpc>
              <a:spcAft>
                <a:spcPts val="0"/>
              </a:spcAft>
              <a:defRPr/>
            </a:pPr>
            <a:r>
              <a:rPr lang="ar-EG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ea typeface="Calibri"/>
                <a:cs typeface="Simplified Arabic"/>
              </a:rPr>
              <a:t>المقدمة:</a:t>
            </a:r>
            <a:endParaRPr lang="en-US" sz="1600" b="1" dirty="0" smtClean="0">
              <a:solidFill>
                <a:schemeClr val="tx2">
                  <a:lumMod val="60000"/>
                  <a:lumOff val="40000"/>
                </a:schemeClr>
              </a:solidFill>
              <a:latin typeface="Calibri"/>
              <a:ea typeface="Calibri"/>
              <a:cs typeface="Arial"/>
            </a:endParaRPr>
          </a:p>
          <a:p>
            <a:pPr algn="just" eaLnBrk="1" fontAlgn="auto" hangingPunct="1">
              <a:lnSpc>
                <a:spcPct val="115000"/>
              </a:lnSpc>
              <a:spcAft>
                <a:spcPts val="0"/>
              </a:spcAft>
              <a:defRPr/>
            </a:pPr>
            <a:r>
              <a:rPr lang="ar-EG" sz="2800" b="1" dirty="0" smtClean="0">
                <a:solidFill>
                  <a:schemeClr val="tx1"/>
                </a:solidFill>
                <a:latin typeface="Calibri"/>
                <a:ea typeface="Calibri"/>
                <a:cs typeface="Simplified Arabic"/>
              </a:rPr>
              <a:t>     يعتقد كثيرون ان مفاهيم الحكومة الالكترونية وبدايتها نشأت مع انتشار الانترنت في منتصف التسعينات، </a:t>
            </a:r>
            <a:r>
              <a:rPr lang="ar-EG" sz="2800" b="1" u="sng" dirty="0" smtClean="0">
                <a:solidFill>
                  <a:schemeClr val="tx1"/>
                </a:solidFill>
                <a:latin typeface="Calibri"/>
                <a:ea typeface="Calibri"/>
                <a:cs typeface="Simplified Arabic"/>
              </a:rPr>
              <a:t>بدأت حكومات دول العالم تتسابق</a:t>
            </a:r>
            <a:r>
              <a:rPr lang="ar-EG" sz="2800" b="1" dirty="0" smtClean="0">
                <a:solidFill>
                  <a:schemeClr val="tx1"/>
                </a:solidFill>
                <a:latin typeface="Calibri"/>
                <a:ea typeface="Calibri"/>
                <a:cs typeface="Simplified Arabic"/>
              </a:rPr>
              <a:t> في </a:t>
            </a:r>
            <a:r>
              <a:rPr lang="ar-EG" sz="2800" b="1" u="sng" dirty="0" smtClean="0">
                <a:solidFill>
                  <a:schemeClr val="tx1"/>
                </a:solidFill>
                <a:latin typeface="Calibri"/>
                <a:ea typeface="Calibri"/>
                <a:cs typeface="Simplified Arabic"/>
              </a:rPr>
              <a:t>اقامة الحكومة الالكترونية</a:t>
            </a:r>
            <a:r>
              <a:rPr lang="ar-EG" sz="2800" b="1" dirty="0" smtClean="0">
                <a:solidFill>
                  <a:schemeClr val="tx1"/>
                </a:solidFill>
                <a:latin typeface="Calibri"/>
                <a:ea typeface="Calibri"/>
                <a:cs typeface="Simplified Arabic"/>
              </a:rPr>
              <a:t> ، اذ بدأت الكثير من دول العالم في تبني مفهوم الحكومة الالكترونية سواء في البلدان المتقدمة او النامية " وذلك من خلال عرض معلومات في غاية الاهمية على شبكات الانترنت.</a:t>
            </a:r>
            <a:endParaRPr lang="en-US" sz="2000" b="1" dirty="0" smtClean="0">
              <a:solidFill>
                <a:schemeClr val="tx1"/>
              </a:solidFill>
              <a:cs typeface="Mudir MT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idx="1"/>
          </p:nvPr>
        </p:nvSpPr>
        <p:spPr>
          <a:xfrm>
            <a:off x="900113" y="584200"/>
            <a:ext cx="7704137" cy="5543550"/>
          </a:xfrm>
        </p:spPr>
        <p:txBody>
          <a:bodyPr rtlCol="0">
            <a:normAutofit/>
          </a:bodyPr>
          <a:lstStyle/>
          <a:p>
            <a:pPr algn="just" eaLnBrk="1" fontAlgn="auto" hangingPunct="1">
              <a:lnSpc>
                <a:spcPct val="115000"/>
              </a:lnSpc>
              <a:spcAft>
                <a:spcPts val="0"/>
              </a:spcAft>
              <a:defRPr/>
            </a:pPr>
            <a:r>
              <a:rPr lang="ar-EG" sz="2800" b="1" dirty="0">
                <a:solidFill>
                  <a:schemeClr val="tx1"/>
                </a:solidFill>
                <a:latin typeface="Calibri"/>
                <a:ea typeface="Calibri"/>
                <a:cs typeface="Simplified Arabic"/>
              </a:rPr>
              <a:t>ومن ثم بدأ التفكير </a:t>
            </a:r>
            <a:r>
              <a:rPr lang="ar-EG" sz="2800" b="1" dirty="0" err="1">
                <a:solidFill>
                  <a:schemeClr val="tx1"/>
                </a:solidFill>
                <a:latin typeface="Calibri"/>
                <a:ea typeface="Calibri"/>
                <a:cs typeface="Simplified Arabic"/>
              </a:rPr>
              <a:t>فى</a:t>
            </a:r>
            <a:r>
              <a:rPr lang="ar-EG" sz="2800" b="1" dirty="0">
                <a:solidFill>
                  <a:schemeClr val="tx1"/>
                </a:solidFill>
                <a:latin typeface="Calibri"/>
                <a:ea typeface="Calibri"/>
                <a:cs typeface="Simplified Arabic"/>
              </a:rPr>
              <a:t> التحول نحو الحكومة الالكترونية لكى تتغير الأساليب التقليدية لأداء العمل </a:t>
            </a:r>
            <a:r>
              <a:rPr lang="ar-EG" sz="2800" b="1" dirty="0" err="1">
                <a:solidFill>
                  <a:schemeClr val="tx1"/>
                </a:solidFill>
                <a:latin typeface="Calibri"/>
                <a:ea typeface="Calibri"/>
                <a:cs typeface="Simplified Arabic"/>
              </a:rPr>
              <a:t>الحكومى</a:t>
            </a:r>
            <a:r>
              <a:rPr lang="ar-EG" sz="2800" b="1" dirty="0">
                <a:solidFill>
                  <a:schemeClr val="tx1"/>
                </a:solidFill>
                <a:latin typeface="Calibri"/>
                <a:ea typeface="Calibri"/>
                <a:cs typeface="Simplified Arabic"/>
              </a:rPr>
              <a:t> لتتحول إلى اساليب </a:t>
            </a:r>
            <a:r>
              <a:rPr lang="ar-EG" sz="2800" b="1" dirty="0" err="1">
                <a:solidFill>
                  <a:schemeClr val="tx1"/>
                </a:solidFill>
                <a:latin typeface="Calibri"/>
                <a:ea typeface="Calibri"/>
                <a:cs typeface="Simplified Arabic"/>
              </a:rPr>
              <a:t>مميكنة</a:t>
            </a:r>
            <a:r>
              <a:rPr lang="ar-EG" sz="2800" b="1" dirty="0">
                <a:solidFill>
                  <a:schemeClr val="tx1"/>
                </a:solidFill>
                <a:latin typeface="Calibri"/>
                <a:ea typeface="Calibri"/>
                <a:cs typeface="Simplified Arabic"/>
              </a:rPr>
              <a:t> تستخدم التقنيات الحديثة </a:t>
            </a:r>
            <a:r>
              <a:rPr lang="ar-EG" sz="2800" b="1" dirty="0" smtClean="0">
                <a:solidFill>
                  <a:schemeClr val="tx1"/>
                </a:solidFill>
                <a:latin typeface="Calibri"/>
                <a:ea typeface="Calibri"/>
                <a:cs typeface="Simplified Arabic"/>
              </a:rPr>
              <a:t>.</a:t>
            </a:r>
            <a:endParaRPr lang="ar-EG" sz="2800" b="1" dirty="0">
              <a:solidFill>
                <a:schemeClr val="tx1"/>
              </a:solidFill>
              <a:latin typeface="Calibri"/>
              <a:ea typeface="Calibri"/>
              <a:cs typeface="Simplified Arabic"/>
            </a:endParaRPr>
          </a:p>
          <a:p>
            <a:pPr algn="just" eaLnBrk="1" fontAlgn="auto" hangingPunct="1">
              <a:lnSpc>
                <a:spcPct val="115000"/>
              </a:lnSpc>
              <a:spcAft>
                <a:spcPts val="0"/>
              </a:spcAft>
              <a:defRPr/>
            </a:pPr>
            <a:r>
              <a:rPr lang="ar-EG" sz="2800" b="1" dirty="0" smtClean="0">
                <a:solidFill>
                  <a:schemeClr val="tx1"/>
                </a:solidFill>
                <a:latin typeface="Calibri"/>
                <a:ea typeface="Calibri"/>
                <a:cs typeface="Simplified Arabic"/>
              </a:rPr>
              <a:t>اولاً </a:t>
            </a:r>
            <a:r>
              <a:rPr lang="ar-EG" sz="2800" b="1" dirty="0">
                <a:solidFill>
                  <a:schemeClr val="tx1"/>
                </a:solidFill>
                <a:latin typeface="Calibri"/>
                <a:ea typeface="Calibri"/>
                <a:cs typeface="Simplified Arabic"/>
              </a:rPr>
              <a:t>: مفهوم الحكومة الالكترونية :</a:t>
            </a:r>
            <a:endParaRPr lang="en-US" sz="2800" b="1" dirty="0">
              <a:solidFill>
                <a:schemeClr val="tx1"/>
              </a:solidFill>
              <a:latin typeface="Calibri"/>
              <a:ea typeface="Calibri"/>
              <a:cs typeface="Simplified Arabic"/>
            </a:endParaRPr>
          </a:p>
          <a:p>
            <a:pPr algn="just" eaLnBrk="1" fontAlgn="auto" hangingPunct="1">
              <a:lnSpc>
                <a:spcPct val="115000"/>
              </a:lnSpc>
              <a:spcAft>
                <a:spcPts val="0"/>
              </a:spcAft>
              <a:defRPr/>
            </a:pPr>
            <a:r>
              <a:rPr lang="ar-EG" sz="2800" b="1" dirty="0">
                <a:solidFill>
                  <a:schemeClr val="tx1"/>
                </a:solidFill>
                <a:latin typeface="Calibri"/>
                <a:ea typeface="Calibri"/>
                <a:cs typeface="Simplified Arabic"/>
              </a:rPr>
              <a:t>  وقد اختلفت الآراء حول تعريف الحكومة الالكترونية نورد منها ما يلي: </a:t>
            </a:r>
            <a:endParaRPr lang="en-US" sz="2800" b="1" dirty="0">
              <a:solidFill>
                <a:schemeClr val="tx1"/>
              </a:solidFill>
              <a:latin typeface="Calibri"/>
              <a:ea typeface="Calibri"/>
              <a:cs typeface="Simplified Arabic"/>
            </a:endParaRPr>
          </a:p>
          <a:p>
            <a:pPr algn="just" eaLnBrk="1" fontAlgn="auto" hangingPunct="1">
              <a:lnSpc>
                <a:spcPct val="115000"/>
              </a:lnSpc>
              <a:spcAft>
                <a:spcPts val="0"/>
              </a:spcAft>
              <a:defRPr/>
            </a:pPr>
            <a:r>
              <a:rPr lang="ar-EG" sz="2800" b="1" dirty="0">
                <a:solidFill>
                  <a:schemeClr val="tx1"/>
                </a:solidFill>
                <a:latin typeface="Calibri"/>
                <a:ea typeface="Calibri"/>
                <a:cs typeface="Simplified Arabic"/>
              </a:rPr>
              <a:t>-	الحكومة الالكترونية" </a:t>
            </a:r>
            <a:r>
              <a:rPr lang="ar-EG" sz="2800" b="1" dirty="0" err="1">
                <a:solidFill>
                  <a:schemeClr val="tx1"/>
                </a:solidFill>
                <a:latin typeface="Calibri"/>
                <a:ea typeface="Calibri"/>
                <a:cs typeface="Simplified Arabic"/>
              </a:rPr>
              <a:t>هى</a:t>
            </a:r>
            <a:r>
              <a:rPr lang="ar-EG" sz="2800" b="1" dirty="0">
                <a:solidFill>
                  <a:schemeClr val="tx1"/>
                </a:solidFill>
                <a:latin typeface="Calibri"/>
                <a:ea typeface="Calibri"/>
                <a:cs typeface="Simplified Arabic"/>
              </a:rPr>
              <a:t> استخدام تكنولوجيا المعلومات والاتصالات لتحسين أسلوب أداء الخدمات الحكومية.</a:t>
            </a:r>
            <a:endParaRPr lang="en-US" sz="2800" b="1" dirty="0">
              <a:solidFill>
                <a:schemeClr val="tx1"/>
              </a:solidFill>
              <a:latin typeface="Calibri"/>
              <a:ea typeface="Calibri"/>
              <a:cs typeface="Simplified Arabic"/>
            </a:endParaRPr>
          </a:p>
          <a:p>
            <a:pPr marL="0" indent="0" algn="just" eaLnBrk="1" fontAlgn="auto" hangingPunct="1">
              <a:lnSpc>
                <a:spcPct val="115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ar-EG" sz="2800" b="1" dirty="0">
                <a:solidFill>
                  <a:schemeClr val="tx1"/>
                </a:solidFill>
                <a:latin typeface="Calibri"/>
                <a:ea typeface="Calibri"/>
                <a:cs typeface="Simplified Arabic"/>
              </a:rPr>
              <a:t> </a:t>
            </a:r>
            <a:endParaRPr lang="en-US" sz="2800" b="1" dirty="0">
              <a:solidFill>
                <a:schemeClr val="tx1"/>
              </a:solidFill>
              <a:latin typeface="Calibri"/>
              <a:ea typeface="Calibri"/>
              <a:cs typeface="Simplified Arabic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657225"/>
            <a:ext cx="7772400" cy="5438775"/>
          </a:xfrm>
        </p:spPr>
        <p:txBody>
          <a:bodyPr/>
          <a:lstStyle/>
          <a:p>
            <a:pPr algn="just" eaLnBrk="1" hangingPunct="1">
              <a:lnSpc>
                <a:spcPct val="115000"/>
              </a:lnSpc>
              <a:buFont typeface="Symbol" pitchFamily="18" charset="2"/>
              <a:buChar char=""/>
            </a:pPr>
            <a:r>
              <a:rPr lang="ar-EG" sz="2800" b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Simplified Arabic" pitchFamily="18" charset="-78"/>
              </a:rPr>
              <a:t>الحكومة الالكترونية هى أسلوباً جديداً لتقديم الخدمات للمواطن بهدف رفع كفاءة الأداء الحكومى وخفض الاجراءات الروتينية التى يعانى منها المواطنون وتوفير المعلومات والبيانات بطريقة سهلة ، </a:t>
            </a:r>
            <a:r>
              <a:rPr lang="ar-SA" b="1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Simplified Arabic" pitchFamily="18" charset="-78"/>
              </a:rPr>
              <a:t>ويتضح مفهوم الحكومة الالكترونية من التعريفات التى تأسست على مصفوفة تجمع جميع العلاقات المحتملة وهى :</a:t>
            </a:r>
            <a:endParaRPr lang="en-US" b="1" smtClean="0">
              <a:solidFill>
                <a:srgbClr val="000000"/>
              </a:solidFill>
              <a:latin typeface="Calibri" pitchFamily="34" charset="0"/>
              <a:ea typeface="Calibri" pitchFamily="34" charset="0"/>
              <a:cs typeface="Simplified Arabic" pitchFamily="18" charset="-78"/>
            </a:endParaRPr>
          </a:p>
          <a:p>
            <a:pPr algn="just" eaLnBrk="1" hangingPunct="1">
              <a:lnSpc>
                <a:spcPct val="115000"/>
              </a:lnSpc>
            </a:pPr>
            <a:r>
              <a:rPr lang="en-US" b="1" smtClean="0">
                <a:solidFill>
                  <a:srgbClr val="000000"/>
                </a:solidFill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G2 C ( Government – to – Citizen</a:t>
            </a:r>
            <a:r>
              <a:rPr lang="ar-SA" b="1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Simplified Arabic" pitchFamily="18" charset="-78"/>
              </a:rPr>
              <a:t> ) - من الحكومة الى المواطنين</a:t>
            </a:r>
            <a:endParaRPr lang="en-US" b="1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just" eaLnBrk="1" hangingPunct="1">
              <a:lnSpc>
                <a:spcPct val="115000"/>
              </a:lnSpc>
            </a:pPr>
            <a:r>
              <a:rPr lang="en-US" b="1" smtClean="0">
                <a:solidFill>
                  <a:srgbClr val="000000"/>
                </a:solidFill>
                <a:latin typeface="Simplified Arabic" pitchFamily="18" charset="-78"/>
                <a:cs typeface="Calibri" pitchFamily="34" charset="0"/>
              </a:rPr>
              <a:t>G2 G ( Government – to – Government</a:t>
            </a:r>
            <a:r>
              <a:rPr lang="ar-SA" b="1" smtClean="0">
                <a:solidFill>
                  <a:srgbClr val="000000"/>
                </a:solidFill>
                <a:latin typeface="Calibri" pitchFamily="34" charset="0"/>
                <a:cs typeface="Simplified Arabic" pitchFamily="18" charset="-78"/>
              </a:rPr>
              <a:t> ) - من الحكومة الى الحكومة</a:t>
            </a:r>
            <a:endParaRPr lang="en-US" b="1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just" eaLnBrk="1" hangingPunct="1">
              <a:lnSpc>
                <a:spcPct val="115000"/>
              </a:lnSpc>
            </a:pPr>
            <a:r>
              <a:rPr lang="en-US" b="1" smtClean="0">
                <a:solidFill>
                  <a:srgbClr val="000000"/>
                </a:solidFill>
                <a:latin typeface="Simplified Arabic" pitchFamily="18" charset="-78"/>
                <a:cs typeface="Calibri" pitchFamily="34" charset="0"/>
              </a:rPr>
              <a:t>G2 B ( Government – to – Business</a:t>
            </a:r>
            <a:r>
              <a:rPr lang="ar-SA" b="1" smtClean="0">
                <a:solidFill>
                  <a:srgbClr val="000000"/>
                </a:solidFill>
                <a:latin typeface="Calibri" pitchFamily="34" charset="0"/>
                <a:cs typeface="Simplified Arabic" pitchFamily="18" charset="-78"/>
              </a:rPr>
              <a:t> ) ( - من الحكومة الى رجال الأعمال ( الموردين)</a:t>
            </a:r>
            <a:endParaRPr lang="en-US" b="1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just" eaLnBrk="1" hangingPunct="1">
              <a:lnSpc>
                <a:spcPct val="115000"/>
              </a:lnSpc>
              <a:buFont typeface="Symbol" pitchFamily="18" charset="2"/>
              <a:buChar char=""/>
            </a:pPr>
            <a:endParaRPr lang="en-US" sz="1600" b="1" smtClean="0">
              <a:solidFill>
                <a:schemeClr val="tx1"/>
              </a:solidFill>
              <a:latin typeface="Calibri" pitchFamily="34" charset="0"/>
              <a:cs typeface="Simplified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620713"/>
            <a:ext cx="7772400" cy="5148262"/>
          </a:xfrm>
        </p:spPr>
        <p:txBody>
          <a:bodyPr rtlCol="0">
            <a:noAutofit/>
          </a:bodyPr>
          <a:lstStyle/>
          <a:p>
            <a:pPr algn="just" eaLnBrk="1" fontAlgn="auto" hangingPunct="1">
              <a:lnSpc>
                <a:spcPct val="115000"/>
              </a:lnSpc>
              <a:spcAft>
                <a:spcPts val="0"/>
              </a:spcAft>
              <a:defRPr/>
            </a:pPr>
            <a:r>
              <a:rPr lang="ar-EG" sz="2800" b="1" dirty="0">
                <a:solidFill>
                  <a:srgbClr val="000000"/>
                </a:solidFill>
                <a:latin typeface="Calibri"/>
                <a:ea typeface="Calibri"/>
                <a:cs typeface="Simplified Arabic"/>
              </a:rPr>
              <a:t>ثانياً : نشأة الحكومة الالكترونية :</a:t>
            </a:r>
            <a:endParaRPr lang="en-US" sz="2800" b="1" dirty="0">
              <a:solidFill>
                <a:srgbClr val="000000"/>
              </a:solidFill>
              <a:latin typeface="Calibri"/>
              <a:ea typeface="Calibri"/>
              <a:cs typeface="Arial"/>
            </a:endParaRPr>
          </a:p>
          <a:p>
            <a:pPr marL="0" indent="0" algn="just" eaLnBrk="1" fontAlgn="auto" hangingPunct="1">
              <a:lnSpc>
                <a:spcPct val="115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ar-EG" sz="2800" b="1" dirty="0" smtClean="0">
                <a:solidFill>
                  <a:srgbClr val="000000"/>
                </a:solidFill>
                <a:latin typeface="Calibri"/>
                <a:ea typeface="Calibri"/>
                <a:cs typeface="Simplified Arabic"/>
              </a:rPr>
              <a:t>     </a:t>
            </a:r>
            <a:r>
              <a:rPr lang="ar-SA" sz="2800" b="1" dirty="0" smtClean="0">
                <a:solidFill>
                  <a:srgbClr val="000000"/>
                </a:solidFill>
                <a:latin typeface="Calibri"/>
                <a:ea typeface="Calibri"/>
                <a:cs typeface="Simplified Arabic"/>
              </a:rPr>
              <a:t>حتى </a:t>
            </a:r>
            <a:r>
              <a:rPr lang="ar-SA" sz="2800" b="1" dirty="0">
                <a:solidFill>
                  <a:srgbClr val="000000"/>
                </a:solidFill>
                <a:latin typeface="Calibri"/>
                <a:ea typeface="Calibri"/>
                <a:cs typeface="Simplified Arabic"/>
              </a:rPr>
              <a:t>يمكن إدراك مدلول الحكومة الإلكترونية يلزم الدراية بتطور الإدارة العامة وعمليات الإصلاح في الحكومة فالعقد الثامن من القرن</a:t>
            </a:r>
            <a:r>
              <a:rPr lang="ar-EG" sz="2800" b="1" dirty="0">
                <a:solidFill>
                  <a:srgbClr val="000000"/>
                </a:solidFill>
                <a:latin typeface="Calibri"/>
                <a:ea typeface="Calibri"/>
                <a:cs typeface="Simplified Arabic"/>
              </a:rPr>
              <a:t> العشرين </a:t>
            </a:r>
            <a:r>
              <a:rPr lang="ar-SA" sz="2800" b="1" dirty="0">
                <a:solidFill>
                  <a:srgbClr val="000000"/>
                </a:solidFill>
                <a:latin typeface="Calibri"/>
                <a:ea typeface="Calibri"/>
                <a:cs typeface="Simplified Arabic"/>
              </a:rPr>
              <a:t>شهد استخدام إدارة الجودة الكاملة في إصلاح الإدارة وتطويرها؛ كذلك جاء العقد التاسع بفكرة إعادة هيكلة وإعادة اختراع الحكومات.</a:t>
            </a:r>
            <a:endParaRPr lang="en-US" sz="2800" b="1" dirty="0">
              <a:solidFill>
                <a:srgbClr val="000000"/>
              </a:solidFill>
              <a:latin typeface="Calibri"/>
              <a:ea typeface="Calibri"/>
              <a:cs typeface="Arial"/>
            </a:endParaRPr>
          </a:p>
          <a:p>
            <a:pPr algn="just" eaLnBrk="1" fontAlgn="auto" hangingPunct="1">
              <a:lnSpc>
                <a:spcPct val="115000"/>
              </a:lnSpc>
              <a:spcAft>
                <a:spcPts val="0"/>
              </a:spcAft>
              <a:defRPr/>
            </a:pPr>
            <a:r>
              <a:rPr lang="ar-EG" sz="2800" b="1" dirty="0">
                <a:solidFill>
                  <a:srgbClr val="000000"/>
                </a:solidFill>
                <a:latin typeface="Calibri"/>
                <a:ea typeface="Calibri"/>
                <a:cs typeface="Simplified Arabic"/>
              </a:rPr>
              <a:t>     بدأ مفهوم الحكومة الالكترونية في الظهور على المستوى العالمي أواخر سنة </a:t>
            </a:r>
            <a:r>
              <a:rPr lang="ar-EG" sz="2800" b="1" dirty="0" smtClean="0">
                <a:solidFill>
                  <a:srgbClr val="000000"/>
                </a:solidFill>
                <a:latin typeface="Calibri"/>
                <a:ea typeface="Calibri"/>
                <a:cs typeface="Simplified Arabic"/>
              </a:rPr>
              <a:t>1995.</a:t>
            </a:r>
            <a:endParaRPr lang="en-US" sz="2800" b="1" dirty="0">
              <a:solidFill>
                <a:srgbClr val="000000"/>
              </a:solidFill>
              <a:latin typeface="Calibri"/>
              <a:ea typeface="Calibri"/>
              <a:cs typeface="Arial"/>
            </a:endParaRPr>
          </a:p>
          <a:p>
            <a:pPr algn="just" eaLnBrk="1" fontAlgn="auto" hangingPunct="1">
              <a:lnSpc>
                <a:spcPct val="115000"/>
              </a:lnSpc>
              <a:spcAft>
                <a:spcPts val="0"/>
              </a:spcAft>
              <a:defRPr/>
            </a:pPr>
            <a:r>
              <a:rPr lang="ar-EG" sz="2800" b="1" dirty="0">
                <a:solidFill>
                  <a:srgbClr val="000000"/>
                </a:solidFill>
                <a:latin typeface="Calibri"/>
                <a:ea typeface="Calibri"/>
                <a:cs typeface="Simplified Arabic"/>
              </a:rPr>
              <a:t>وفي مارس 2001 كان الميلاد الرسمي لمصطلح حكومة الكترونية، وكان ذلك في مؤتمر نابولي </a:t>
            </a:r>
            <a:r>
              <a:rPr lang="ar-EG" sz="2800" b="1" dirty="0" err="1">
                <a:solidFill>
                  <a:srgbClr val="000000"/>
                </a:solidFill>
                <a:latin typeface="Calibri"/>
                <a:ea typeface="Calibri"/>
                <a:cs typeface="Simplified Arabic"/>
              </a:rPr>
              <a:t>بايطاليا</a:t>
            </a:r>
            <a:r>
              <a:rPr lang="ar-EG" sz="2800" b="1" dirty="0">
                <a:solidFill>
                  <a:srgbClr val="000000"/>
                </a:solidFill>
                <a:latin typeface="Calibri"/>
                <a:ea typeface="Calibri"/>
                <a:cs typeface="Simplified Arabic"/>
              </a:rPr>
              <a:t> .</a:t>
            </a:r>
            <a:endParaRPr lang="en-US" sz="2800" b="1" dirty="0">
              <a:solidFill>
                <a:srgbClr val="000000"/>
              </a:solidFill>
              <a:latin typeface="Calibri"/>
              <a:ea typeface="Calibri"/>
              <a:cs typeface="Arial"/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en-US" sz="2800" b="1" dirty="0" smtClean="0">
              <a:solidFill>
                <a:schemeClr val="tx1">
                  <a:lumMod val="50000"/>
                  <a:lumOff val="50000"/>
                </a:schemeClr>
              </a:solidFill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idx="1"/>
          </p:nvPr>
        </p:nvSpPr>
        <p:spPr>
          <a:xfrm>
            <a:off x="719138" y="620713"/>
            <a:ext cx="7666037" cy="4860925"/>
          </a:xfrm>
        </p:spPr>
        <p:txBody>
          <a:bodyPr/>
          <a:lstStyle/>
          <a:p>
            <a:pPr algn="just" eaLnBrk="1" hangingPunct="1">
              <a:lnSpc>
                <a:spcPct val="115000"/>
              </a:lnSpc>
              <a:defRPr/>
            </a:pPr>
            <a:r>
              <a:rPr lang="ar-EG" sz="2800" b="1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Simplified Arabic" pitchFamily="18" charset="-78"/>
              </a:rPr>
              <a:t>ثم </a:t>
            </a:r>
            <a:r>
              <a:rPr lang="ar-SA" sz="2800" b="1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Simplified Arabic" pitchFamily="18" charset="-78"/>
              </a:rPr>
              <a:t>بدأ مشروع الحكومة الإلكترونية</a:t>
            </a:r>
            <a:r>
              <a:rPr lang="ar-EG" sz="2800" b="1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Simplified Arabic" pitchFamily="18" charset="-78"/>
              </a:rPr>
              <a:t> يونيو </a:t>
            </a:r>
            <a:r>
              <a:rPr lang="ar-SA" sz="2800" b="1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Simplified Arabic" pitchFamily="18" charset="-78"/>
              </a:rPr>
              <a:t>عام ٢٠٠١ م من خلال ندوة قامت بها منظمة التعاون والتنمية الاقتصادية (</a:t>
            </a:r>
            <a:r>
              <a:rPr lang="ar-SA" sz="2800" b="1" dirty="0" err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Simplified Arabic" pitchFamily="18" charset="-78"/>
              </a:rPr>
              <a:t>أويسد</a:t>
            </a:r>
            <a:r>
              <a:rPr lang="ar-SA" sz="2800" b="1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Simplified Arabic" pitchFamily="18" charset="-78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oecd</a:t>
            </a:r>
            <a:r>
              <a:rPr lang="ar-SA" sz="2800" b="1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Simplified Arabic" pitchFamily="18" charset="-78"/>
              </a:rPr>
              <a:t>) ورحب وزراء الدول الأعضاء في المنظمة في اجتماعهم السنوي في بقرار الندوة .</a:t>
            </a:r>
            <a:endParaRPr lang="ar-EG" sz="2800" b="1" dirty="0" smtClean="0">
              <a:solidFill>
                <a:schemeClr val="tx1"/>
              </a:solidFill>
              <a:latin typeface="Calibri" pitchFamily="34" charset="0"/>
              <a:ea typeface="Calibri" pitchFamily="34" charset="0"/>
              <a:cs typeface="Simplified Arabic" pitchFamily="18" charset="-78"/>
            </a:endParaRPr>
          </a:p>
          <a:p>
            <a:pPr algn="just" eaLnBrk="1" hangingPunct="1">
              <a:lnSpc>
                <a:spcPct val="115000"/>
              </a:lnSpc>
              <a:defRPr/>
            </a:pPr>
            <a:r>
              <a:rPr lang="ar-SA" sz="2800" b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Simplified Arabic" pitchFamily="18" charset="-78"/>
              </a:rPr>
              <a:t>ولقد انتشرت فكرة الحكومة الإلكترونية بسرعة حول العالم حيث أن الثورة الرقمية فالدول تتسابق في اتخاذ سبل مبتكرة للتعامل مع مواطنيها</a:t>
            </a:r>
            <a:r>
              <a:rPr lang="ar-EG" sz="2800" b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Simplified Arabic" pitchFamily="18" charset="-78"/>
              </a:rPr>
              <a:t>.</a:t>
            </a:r>
          </a:p>
          <a:p>
            <a:pPr algn="just" eaLnBrk="1" fontAlgn="auto" hangingPunct="1">
              <a:lnSpc>
                <a:spcPct val="115000"/>
              </a:lnSpc>
              <a:spcAft>
                <a:spcPts val="0"/>
              </a:spcAft>
              <a:defRPr/>
            </a:pPr>
            <a:r>
              <a:rPr lang="ar-EG" sz="2800" b="1" dirty="0">
                <a:solidFill>
                  <a:srgbClr val="000000"/>
                </a:solidFill>
                <a:cs typeface="Times New Roman"/>
              </a:rPr>
              <a:t>● </a:t>
            </a:r>
            <a:r>
              <a:rPr lang="ar-EG" sz="2800" b="1" dirty="0">
                <a:solidFill>
                  <a:srgbClr val="000000"/>
                </a:solidFill>
                <a:latin typeface="Calibri"/>
                <a:ea typeface="Calibri"/>
                <a:cs typeface="Simplified Arabic"/>
              </a:rPr>
              <a:t>ثالثاً : اهداف الحكومة الالكترونية :</a:t>
            </a:r>
          </a:p>
          <a:p>
            <a:pPr marL="0" indent="0" algn="just" eaLnBrk="1" fontAlgn="auto" hangingPunct="1">
              <a:lnSpc>
                <a:spcPct val="115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ar-EG" sz="2800" b="1" dirty="0">
                <a:solidFill>
                  <a:srgbClr val="000000"/>
                </a:solidFill>
                <a:latin typeface="Calibri"/>
                <a:ea typeface="Calibri"/>
                <a:cs typeface="Simplified Arabic"/>
              </a:rPr>
              <a:t>ان للحكومة الالكترونية عدة اهداف منها </a:t>
            </a:r>
            <a:r>
              <a:rPr lang="ar-EG" sz="2800" b="1" dirty="0" smtClean="0">
                <a:solidFill>
                  <a:srgbClr val="000000"/>
                </a:solidFill>
                <a:latin typeface="Calibri"/>
                <a:ea typeface="Calibri"/>
                <a:cs typeface="Simplified Arabic"/>
              </a:rPr>
              <a:t>:</a:t>
            </a:r>
            <a:endParaRPr lang="en-US" sz="2800" b="1" dirty="0">
              <a:solidFill>
                <a:srgbClr val="000000"/>
              </a:solidFill>
              <a:latin typeface="Calibri"/>
              <a:ea typeface="Calibri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584200"/>
            <a:ext cx="7772400" cy="5511800"/>
          </a:xfrm>
        </p:spPr>
        <p:txBody>
          <a:bodyPr rtlCol="0">
            <a:normAutofit/>
          </a:bodyPr>
          <a:lstStyle/>
          <a:p>
            <a:pPr marL="0" indent="0" algn="just" eaLnBrk="1" fontAlgn="auto" hangingPunct="1">
              <a:lnSpc>
                <a:spcPct val="115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ar-EG" sz="2800" b="1" dirty="0" smtClean="0">
                <a:solidFill>
                  <a:srgbClr val="000000"/>
                </a:solidFill>
                <a:latin typeface="Calibri"/>
                <a:ea typeface="Calibri"/>
                <a:cs typeface="Simplified Arabic"/>
              </a:rPr>
              <a:t>• </a:t>
            </a:r>
            <a:r>
              <a:rPr lang="ar-EG" sz="2800" b="1" dirty="0">
                <a:solidFill>
                  <a:srgbClr val="000000"/>
                </a:solidFill>
                <a:latin typeface="Calibri"/>
                <a:ea typeface="Calibri"/>
                <a:cs typeface="Simplified Arabic"/>
              </a:rPr>
              <a:t>تقديم الخدمات للمواطنين المحليين وحصولهم على الخدمة السريعة وغير المكلفة </a:t>
            </a:r>
            <a:r>
              <a:rPr lang="ar-EG" sz="2800" b="1" dirty="0" smtClean="0">
                <a:solidFill>
                  <a:srgbClr val="000000"/>
                </a:solidFill>
                <a:latin typeface="Calibri"/>
                <a:ea typeface="Calibri"/>
                <a:cs typeface="Simplified Arabic"/>
              </a:rPr>
              <a:t>.</a:t>
            </a:r>
          </a:p>
          <a:p>
            <a:pPr marL="114300" indent="0" eaLnBrk="1" fontAlgn="auto" hangingPunct="1">
              <a:lnSpc>
                <a:spcPct val="115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ar-EG" sz="2800" b="1" dirty="0" smtClean="0">
                <a:solidFill>
                  <a:srgbClr val="000000"/>
                </a:solidFill>
                <a:latin typeface="Calibri"/>
                <a:ea typeface="Calibri"/>
                <a:cs typeface="+mn-cs"/>
              </a:rPr>
              <a:t>●</a:t>
            </a:r>
            <a:r>
              <a:rPr lang="ar-EG" sz="2800" b="1" dirty="0" smtClean="0">
                <a:solidFill>
                  <a:srgbClr val="000000"/>
                </a:solidFill>
                <a:latin typeface="Calibri"/>
                <a:ea typeface="Calibri"/>
                <a:cs typeface="Simplified Arabic"/>
              </a:rPr>
              <a:t> </a:t>
            </a:r>
            <a:r>
              <a:rPr lang="ar-EG" sz="2800" b="1" dirty="0">
                <a:solidFill>
                  <a:srgbClr val="000000"/>
                </a:solidFill>
                <a:latin typeface="Calibri"/>
                <a:ea typeface="Calibri"/>
                <a:cs typeface="Simplified Arabic"/>
              </a:rPr>
              <a:t>الارتقاء بثقافة ووعى المواطنين من خلال تشجيعهم على استخدام وسائل التكنولوجيا الحديثة</a:t>
            </a:r>
            <a:r>
              <a:rPr lang="ar-EG" sz="2800" b="1" dirty="0" smtClean="0">
                <a:solidFill>
                  <a:srgbClr val="000000"/>
                </a:solidFill>
                <a:latin typeface="Calibri"/>
                <a:ea typeface="Calibri"/>
                <a:cs typeface="Simplified Arabic"/>
              </a:rPr>
              <a:t>.</a:t>
            </a:r>
          </a:p>
          <a:p>
            <a:pPr marL="114300" indent="0" eaLnBrk="1" fontAlgn="auto" hangingPunct="1">
              <a:lnSpc>
                <a:spcPct val="115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ar-EG" b="1" dirty="0" smtClean="0">
                <a:solidFill>
                  <a:srgbClr val="000000"/>
                </a:solidFill>
                <a:latin typeface="Calibri"/>
                <a:ea typeface="Calibri"/>
                <a:cs typeface="+mn-cs"/>
              </a:rPr>
              <a:t>●</a:t>
            </a:r>
            <a:r>
              <a:rPr lang="ar-EG" sz="2800" b="1" dirty="0">
                <a:solidFill>
                  <a:srgbClr val="000000"/>
                </a:solidFill>
                <a:latin typeface="Calibri"/>
                <a:ea typeface="Calibri"/>
                <a:cs typeface="Simplified Arabic"/>
              </a:rPr>
              <a:t>توفير مناخ ملائم للاستثمار  يعمل على تخفيض المعوقات والاجراءات </a:t>
            </a:r>
            <a:r>
              <a:rPr lang="ar-EG" sz="2800" b="1" dirty="0" err="1">
                <a:solidFill>
                  <a:srgbClr val="000000"/>
                </a:solidFill>
                <a:latin typeface="Calibri"/>
                <a:ea typeface="Calibri"/>
                <a:cs typeface="Simplified Arabic"/>
              </a:rPr>
              <a:t>التى</a:t>
            </a:r>
            <a:r>
              <a:rPr lang="ar-EG" sz="2800" b="1" dirty="0">
                <a:solidFill>
                  <a:srgbClr val="000000"/>
                </a:solidFill>
                <a:latin typeface="Calibri"/>
                <a:ea typeface="Calibri"/>
                <a:cs typeface="Simplified Arabic"/>
              </a:rPr>
              <a:t> تحول دون  جذب المستثمرين  </a:t>
            </a:r>
            <a:r>
              <a:rPr lang="ar-EG" sz="2800" b="1" dirty="0" smtClean="0">
                <a:solidFill>
                  <a:srgbClr val="000000"/>
                </a:solidFill>
                <a:latin typeface="Calibri"/>
                <a:ea typeface="Calibri"/>
                <a:cs typeface="Simplified Arabic"/>
              </a:rPr>
              <a:t>.</a:t>
            </a:r>
          </a:p>
          <a:p>
            <a:pPr marL="114300" indent="0" eaLnBrk="1" fontAlgn="auto" hangingPunct="1">
              <a:lnSpc>
                <a:spcPct val="115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ar-EG" sz="2800" b="1" dirty="0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●</a:t>
            </a:r>
            <a:r>
              <a:rPr lang="ar-EG" sz="2800" b="1" dirty="0">
                <a:solidFill>
                  <a:srgbClr val="000000"/>
                </a:solidFill>
                <a:latin typeface="Calibri"/>
                <a:ea typeface="Calibri"/>
                <a:cs typeface="Simplified Arabic"/>
              </a:rPr>
              <a:t> رفع كفاءة الأداء </a:t>
            </a:r>
            <a:r>
              <a:rPr lang="ar-EG" sz="2800" b="1" dirty="0" err="1">
                <a:solidFill>
                  <a:srgbClr val="000000"/>
                </a:solidFill>
                <a:latin typeface="Calibri"/>
                <a:ea typeface="Calibri"/>
                <a:cs typeface="Simplified Arabic"/>
              </a:rPr>
              <a:t>الحكومى</a:t>
            </a:r>
            <a:r>
              <a:rPr lang="ar-EG" sz="2800" b="1" dirty="0">
                <a:solidFill>
                  <a:srgbClr val="000000"/>
                </a:solidFill>
                <a:latin typeface="Calibri"/>
                <a:ea typeface="Calibri"/>
                <a:cs typeface="Simplified Arabic"/>
              </a:rPr>
              <a:t> والاعداد للاندماج </a:t>
            </a:r>
            <a:r>
              <a:rPr lang="ar-EG" sz="2800" b="1" dirty="0" err="1">
                <a:solidFill>
                  <a:srgbClr val="000000"/>
                </a:solidFill>
                <a:latin typeface="Calibri"/>
                <a:ea typeface="Calibri"/>
                <a:cs typeface="Simplified Arabic"/>
              </a:rPr>
              <a:t>فى</a:t>
            </a:r>
            <a:r>
              <a:rPr lang="ar-EG" sz="2800" b="1" dirty="0">
                <a:solidFill>
                  <a:srgbClr val="000000"/>
                </a:solidFill>
                <a:latin typeface="Calibri"/>
                <a:ea typeface="Calibri"/>
                <a:cs typeface="Simplified Arabic"/>
              </a:rPr>
              <a:t> النظام </a:t>
            </a:r>
            <a:r>
              <a:rPr lang="ar-EG" sz="2800" b="1" dirty="0" err="1">
                <a:solidFill>
                  <a:srgbClr val="000000"/>
                </a:solidFill>
                <a:latin typeface="Calibri"/>
                <a:ea typeface="Calibri"/>
                <a:cs typeface="Simplified Arabic"/>
              </a:rPr>
              <a:t>العالمى</a:t>
            </a:r>
            <a:r>
              <a:rPr lang="ar-EG" sz="2800" b="1" dirty="0">
                <a:solidFill>
                  <a:srgbClr val="000000"/>
                </a:solidFill>
                <a:latin typeface="Calibri"/>
                <a:ea typeface="Calibri"/>
                <a:cs typeface="Simplified Arabic"/>
              </a:rPr>
              <a:t> لمواكبة نظم المعلومات الحديثة المتبعة.</a:t>
            </a:r>
            <a:endParaRPr lang="en-US" sz="2800" b="1" dirty="0">
              <a:solidFill>
                <a:srgbClr val="000000"/>
              </a:solidFill>
              <a:latin typeface="Calibri"/>
              <a:ea typeface="Calibri"/>
              <a:cs typeface="Arial"/>
            </a:endParaRPr>
          </a:p>
          <a:p>
            <a:pPr marL="114300" indent="0" eaLnBrk="1" fontAlgn="auto" hangingPunct="1">
              <a:lnSpc>
                <a:spcPct val="115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ar-EG" sz="2800" b="1" dirty="0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●</a:t>
            </a:r>
            <a:r>
              <a:rPr lang="ar-EG" sz="2800" b="1" dirty="0">
                <a:solidFill>
                  <a:srgbClr val="000000"/>
                </a:solidFill>
                <a:latin typeface="Calibri"/>
                <a:ea typeface="Calibri"/>
                <a:cs typeface="Simplified Arabic"/>
              </a:rPr>
              <a:t> ترشيد الانفاق </a:t>
            </a:r>
            <a:r>
              <a:rPr lang="ar-EG" sz="2800" b="1" dirty="0" err="1">
                <a:solidFill>
                  <a:srgbClr val="000000"/>
                </a:solidFill>
                <a:latin typeface="Calibri"/>
                <a:ea typeface="Calibri"/>
                <a:cs typeface="Simplified Arabic"/>
              </a:rPr>
              <a:t>الحكومى</a:t>
            </a:r>
            <a:r>
              <a:rPr lang="ar-EG" sz="2800" b="1" dirty="0">
                <a:solidFill>
                  <a:srgbClr val="000000"/>
                </a:solidFill>
                <a:latin typeface="Calibri"/>
                <a:ea typeface="Calibri"/>
                <a:cs typeface="Simplified Arabic"/>
              </a:rPr>
              <a:t> حيث يتم تخفيض عدد الموظفين </a:t>
            </a:r>
          </a:p>
          <a:p>
            <a:pPr marL="114300" indent="0" eaLnBrk="1" fontAlgn="auto" hangingPunct="1">
              <a:lnSpc>
                <a:spcPct val="115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ar-EG" sz="2800" b="1" dirty="0">
                <a:solidFill>
                  <a:srgbClr val="000000"/>
                </a:solidFill>
                <a:latin typeface="Calibri"/>
                <a:ea typeface="Calibri"/>
                <a:cs typeface="Simplified Arabic"/>
              </a:rPr>
              <a:t> </a:t>
            </a:r>
            <a:r>
              <a:rPr lang="ar-EG" sz="2800" b="1" dirty="0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●</a:t>
            </a:r>
            <a:r>
              <a:rPr lang="ar-EG" sz="2800" b="1" dirty="0">
                <a:solidFill>
                  <a:srgbClr val="000000"/>
                </a:solidFill>
                <a:latin typeface="Calibri"/>
                <a:ea typeface="Calibri"/>
                <a:cs typeface="Simplified Arabic"/>
              </a:rPr>
              <a:t>التخلص من بعض صور الفساد وسوء الادارة .</a:t>
            </a:r>
            <a:endParaRPr lang="en-US" sz="2800" b="1" dirty="0">
              <a:solidFill>
                <a:srgbClr val="000000"/>
              </a:solidFill>
              <a:latin typeface="Calibri"/>
              <a:ea typeface="Calibri"/>
              <a:cs typeface="Arial"/>
            </a:endParaRPr>
          </a:p>
          <a:p>
            <a:pPr marL="114300" indent="0" eaLnBrk="1" fontAlgn="auto" hangingPunct="1">
              <a:lnSpc>
                <a:spcPct val="115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sz="2800" b="1" dirty="0">
              <a:solidFill>
                <a:srgbClr val="000000"/>
              </a:solidFill>
              <a:latin typeface="Calibri"/>
              <a:ea typeface="Calibri"/>
              <a:cs typeface="Arial"/>
            </a:endParaRPr>
          </a:p>
          <a:p>
            <a:pPr algn="just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en-US" sz="2800" b="1" dirty="0" smtClean="0">
              <a:solidFill>
                <a:schemeClr val="tx1">
                  <a:lumMod val="50000"/>
                  <a:lumOff val="50000"/>
                </a:schemeClr>
              </a:solidFill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620713"/>
            <a:ext cx="7772400" cy="5475287"/>
          </a:xfrm>
        </p:spPr>
        <p:txBody>
          <a:bodyPr/>
          <a:lstStyle/>
          <a:p>
            <a:pPr marL="0" indent="0" algn="just" eaLnBrk="1" hangingPunct="1">
              <a:lnSpc>
                <a:spcPct val="105000"/>
              </a:lnSpc>
              <a:buFont typeface="Arial" pitchFamily="34" charset="0"/>
              <a:buNone/>
            </a:pPr>
            <a:r>
              <a:rPr lang="ar-EG" sz="2600" b="1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Simplified Arabic" pitchFamily="18" charset="-78"/>
              </a:rPr>
              <a:t>• خلق بيئة عمل افضل باستخدام تقنيات المعلومات وتحسين واجهه التواصل بين الحكومة وجهات العمل الاخرى .</a:t>
            </a:r>
            <a:endParaRPr lang="en-US" sz="2600" b="1" smtClean="0">
              <a:solidFill>
                <a:srgbClr val="000000"/>
              </a:solidFill>
              <a:latin typeface="Calibri" pitchFamily="34" charset="0"/>
              <a:ea typeface="Calibri" pitchFamily="34" charset="0"/>
              <a:cs typeface="Simplified Arabic" pitchFamily="18" charset="-78"/>
            </a:endParaRPr>
          </a:p>
          <a:p>
            <a:pPr marL="0" indent="0" algn="just" eaLnBrk="1" hangingPunct="1">
              <a:lnSpc>
                <a:spcPct val="105000"/>
              </a:lnSpc>
            </a:pPr>
            <a:r>
              <a:rPr lang="fa-IR" sz="2600" b="1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Simplified Arabic" pitchFamily="18" charset="-78"/>
              </a:rPr>
              <a:t>- </a:t>
            </a:r>
            <a:r>
              <a:rPr lang="ar-EG" sz="2600" b="1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Simplified Arabic" pitchFamily="18" charset="-78"/>
              </a:rPr>
              <a:t>تحقيق كفاءة وعائد أكبر على الاستثمار.</a:t>
            </a:r>
            <a:endParaRPr lang="en-US" sz="2600" b="1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0" indent="0" algn="just" eaLnBrk="1" hangingPunct="1">
              <a:lnSpc>
                <a:spcPct val="105000"/>
              </a:lnSpc>
            </a:pPr>
            <a:r>
              <a:rPr lang="fa-IR" sz="2600" b="1" smtClean="0">
                <a:solidFill>
                  <a:srgbClr val="000000"/>
                </a:solidFill>
                <a:latin typeface="Calibri" pitchFamily="34" charset="0"/>
                <a:cs typeface="Simplified Arabic" pitchFamily="18" charset="-78"/>
              </a:rPr>
              <a:t>- </a:t>
            </a:r>
            <a:r>
              <a:rPr lang="ar-EG" sz="2600" b="1" smtClean="0">
                <a:solidFill>
                  <a:srgbClr val="000000"/>
                </a:solidFill>
                <a:latin typeface="Calibri" pitchFamily="34" charset="0"/>
                <a:cs typeface="Simplified Arabic" pitchFamily="18" charset="-78"/>
              </a:rPr>
              <a:t>توصيل الخدمات التي تستجيب لاحتياجات العميل.</a:t>
            </a:r>
            <a:endParaRPr lang="en-US" sz="2600" b="1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0" indent="0" algn="just" eaLnBrk="1" hangingPunct="1">
              <a:lnSpc>
                <a:spcPct val="105000"/>
              </a:lnSpc>
            </a:pPr>
            <a:r>
              <a:rPr lang="ar-EG" sz="2600" b="1" smtClean="0">
                <a:solidFill>
                  <a:srgbClr val="000000"/>
                </a:solidFill>
                <a:latin typeface="Calibri" pitchFamily="34" charset="0"/>
                <a:cs typeface="Simplified Arabic" pitchFamily="18" charset="-78"/>
              </a:rPr>
              <a:t>- التكامل بين الخدمات ذات الصلة.</a:t>
            </a:r>
            <a:endParaRPr lang="en-US" sz="2600" b="1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0" indent="0" algn="just" eaLnBrk="1" hangingPunct="1">
              <a:lnSpc>
                <a:spcPct val="105000"/>
              </a:lnSpc>
            </a:pPr>
            <a:r>
              <a:rPr lang="ar-EG" sz="2600" b="1" smtClean="0">
                <a:solidFill>
                  <a:srgbClr val="000000"/>
                </a:solidFill>
                <a:latin typeface="Calibri" pitchFamily="34" charset="0"/>
                <a:cs typeface="Simplified Arabic" pitchFamily="18" charset="-78"/>
              </a:rPr>
              <a:t>- بناء ثقة المستخدم.</a:t>
            </a:r>
          </a:p>
          <a:p>
            <a:pPr marL="0" indent="0" algn="just" eaLnBrk="1" hangingPunct="1">
              <a:lnSpc>
                <a:spcPct val="105000"/>
              </a:lnSpc>
              <a:buFont typeface="Arial" pitchFamily="34" charset="0"/>
              <a:buNone/>
            </a:pPr>
            <a:r>
              <a:rPr lang="ar-EG" sz="2600" b="1" smtClean="0">
                <a:solidFill>
                  <a:srgbClr val="000000"/>
                </a:solidFill>
                <a:latin typeface="Calibri" pitchFamily="34" charset="0"/>
                <a:cs typeface="Simplified Arabic" pitchFamily="18" charset="-78"/>
              </a:rPr>
              <a:t>رابعاً : مزايا الحكومة الالكترونية :</a:t>
            </a:r>
            <a:endParaRPr lang="en-US" sz="2600" b="1" smtClean="0">
              <a:solidFill>
                <a:srgbClr val="000000"/>
              </a:solidFill>
              <a:latin typeface="Calibri" pitchFamily="34" charset="0"/>
              <a:cs typeface="Simplified Arabic" pitchFamily="18" charset="-78"/>
            </a:endParaRPr>
          </a:p>
          <a:p>
            <a:pPr marL="0" indent="0" algn="just" eaLnBrk="1" hangingPunct="1">
              <a:lnSpc>
                <a:spcPct val="105000"/>
              </a:lnSpc>
            </a:pPr>
            <a:r>
              <a:rPr lang="ar-EG" sz="2600" b="1" smtClean="0">
                <a:solidFill>
                  <a:srgbClr val="000000"/>
                </a:solidFill>
                <a:latin typeface="Calibri" pitchFamily="34" charset="0"/>
                <a:cs typeface="Simplified Arabic" pitchFamily="18" charset="-78"/>
              </a:rPr>
              <a:t>تجميع كافة الأنشطة والخدمات المعلوماتية في موقع الحكومة الرسمي على الانترنت.</a:t>
            </a:r>
          </a:p>
          <a:p>
            <a:pPr marL="0" indent="0" algn="just" eaLnBrk="1" hangingPunct="1">
              <a:lnSpc>
                <a:spcPct val="105000"/>
              </a:lnSpc>
            </a:pPr>
            <a:r>
              <a:rPr lang="ar-EG" sz="2600" b="1" smtClean="0">
                <a:solidFill>
                  <a:srgbClr val="000000"/>
                </a:solidFill>
                <a:latin typeface="Calibri" pitchFamily="34" charset="0"/>
                <a:cs typeface="Simplified Arabic" pitchFamily="18" charset="-78"/>
              </a:rPr>
              <a:t>تحقيق سرعة وفعالية الربط والتنسيق والأداء والإنجاز بين دوائر الحكومة ذاتها ولكل دائرة حكومية على حدة.</a:t>
            </a:r>
            <a:endParaRPr lang="en-US" sz="2600" b="1" smtClean="0">
              <a:solidFill>
                <a:srgbClr val="000000"/>
              </a:solidFill>
              <a:latin typeface="Calibri" pitchFamily="34" charset="0"/>
              <a:cs typeface="Simplified Arabic" pitchFamily="18" charset="-78"/>
            </a:endParaRPr>
          </a:p>
          <a:p>
            <a:pPr marL="0" indent="0" algn="just" eaLnBrk="1" hangingPunct="1">
              <a:lnSpc>
                <a:spcPct val="105000"/>
              </a:lnSpc>
            </a:pPr>
            <a:endParaRPr lang="en-US" sz="2600" b="1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0" indent="0" algn="just" eaLnBrk="1" hangingPunct="1">
              <a:lnSpc>
                <a:spcPct val="80000"/>
              </a:lnSpc>
              <a:buFontTx/>
              <a:buNone/>
            </a:pPr>
            <a:endParaRPr lang="en-US" sz="22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دير تنفيذي">
  <a:themeElements>
    <a:clrScheme name="مدير تنفيذي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مدير تنفيذي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مدير تنفيذي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نسق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484</TotalTime>
  <Words>513</Words>
  <Application>Microsoft Office PowerPoint</Application>
  <PresentationFormat>On-screen Show (4:3)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Times New Roman</vt:lpstr>
      <vt:lpstr>Arial</vt:lpstr>
      <vt:lpstr>Palatino Linotype</vt:lpstr>
      <vt:lpstr>Century Gothic</vt:lpstr>
      <vt:lpstr>Courier New</vt:lpstr>
      <vt:lpstr>Calibri</vt:lpstr>
      <vt:lpstr>Simplified Arabic</vt:lpstr>
      <vt:lpstr>Mudir MT</vt:lpstr>
      <vt:lpstr>Symbol</vt:lpstr>
      <vt:lpstr>مدير تنفيذي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soker</dc:creator>
  <cp:lastModifiedBy>DrMohsen</cp:lastModifiedBy>
  <cp:revision>86</cp:revision>
  <cp:lastPrinted>1601-01-01T00:00:00Z</cp:lastPrinted>
  <dcterms:created xsi:type="dcterms:W3CDTF">1601-01-01T00:00:00Z</dcterms:created>
  <dcterms:modified xsi:type="dcterms:W3CDTF">2020-03-23T19:00:18Z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LCID">
    <vt:i4>1025</vt:i4>
  </property>
</Properties>
</file>